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42" r:id="rId5"/>
    <p:sldId id="359" r:id="rId6"/>
    <p:sldId id="373" r:id="rId7"/>
    <p:sldId id="374" r:id="rId8"/>
    <p:sldId id="383" r:id="rId9"/>
    <p:sldId id="384" r:id="rId10"/>
    <p:sldId id="375" r:id="rId11"/>
    <p:sldId id="365" r:id="rId12"/>
    <p:sldId id="376" r:id="rId13"/>
    <p:sldId id="382" r:id="rId14"/>
    <p:sldId id="377" r:id="rId15"/>
    <p:sldId id="378" r:id="rId16"/>
    <p:sldId id="379" r:id="rId17"/>
    <p:sldId id="380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FE"/>
    <a:srgbClr val="000000"/>
    <a:srgbClr val="FFFFFF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8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A6566-3B26-4439-9F29-0C5496C076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5A7E9D8-3821-4E75-B80A-2D7A9C88D76B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/>
            <a:t>Continuous Monitoring 24/7/365</a:t>
          </a:r>
        </a:p>
      </dgm:t>
    </dgm:pt>
    <dgm:pt modelId="{89E65D1F-FE60-469D-8AB6-69176F0500A9}" type="parTrans" cxnId="{2EDA49D1-11D8-4F2D-ABE9-3258A05F0E4F}">
      <dgm:prSet/>
      <dgm:spPr/>
      <dgm:t>
        <a:bodyPr/>
        <a:lstStyle/>
        <a:p>
          <a:endParaRPr lang="en-CA"/>
        </a:p>
      </dgm:t>
    </dgm:pt>
    <dgm:pt modelId="{680C1A81-5022-46C6-AB3A-A497B215BD78}" type="sibTrans" cxnId="{2EDA49D1-11D8-4F2D-ABE9-3258A05F0E4F}">
      <dgm:prSet/>
      <dgm:spPr/>
      <dgm:t>
        <a:bodyPr/>
        <a:lstStyle/>
        <a:p>
          <a:endParaRPr lang="en-CA"/>
        </a:p>
      </dgm:t>
    </dgm:pt>
    <dgm:pt modelId="{D461BB72-3445-4CB6-9568-7CF89C162498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/>
            <a:t>Routine Snapshot Inspections</a:t>
          </a:r>
        </a:p>
      </dgm:t>
    </dgm:pt>
    <dgm:pt modelId="{91107705-57EB-4E92-88D7-0DA5E5DB8D6D}" type="parTrans" cxnId="{69D19F79-A24D-45D0-8264-6EC2F8A75F89}">
      <dgm:prSet/>
      <dgm:spPr/>
      <dgm:t>
        <a:bodyPr/>
        <a:lstStyle/>
        <a:p>
          <a:endParaRPr lang="en-CA"/>
        </a:p>
      </dgm:t>
    </dgm:pt>
    <dgm:pt modelId="{8F20DABD-F30E-47BE-B79F-739A47BE0079}" type="sibTrans" cxnId="{69D19F79-A24D-45D0-8264-6EC2F8A75F89}">
      <dgm:prSet/>
      <dgm:spPr/>
      <dgm:t>
        <a:bodyPr/>
        <a:lstStyle/>
        <a:p>
          <a:endParaRPr lang="en-CA"/>
        </a:p>
      </dgm:t>
    </dgm:pt>
    <dgm:pt modelId="{52B25C4D-4AB3-4FB4-8104-5CED367D5FFC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/>
            <a:t>Dimensional Geo-Location Heat Mapping</a:t>
          </a:r>
        </a:p>
      </dgm:t>
    </dgm:pt>
    <dgm:pt modelId="{2DB064A5-D30E-481C-8665-CFFA6D33041E}" type="parTrans" cxnId="{3F6E608F-A797-4AA1-AD21-8BC3B33BE8BC}">
      <dgm:prSet/>
      <dgm:spPr/>
      <dgm:t>
        <a:bodyPr/>
        <a:lstStyle/>
        <a:p>
          <a:endParaRPr lang="en-CA"/>
        </a:p>
      </dgm:t>
    </dgm:pt>
    <dgm:pt modelId="{03B423E0-DF2D-455A-85E0-81FB38947ED9}" type="sibTrans" cxnId="{3F6E608F-A797-4AA1-AD21-8BC3B33BE8BC}">
      <dgm:prSet/>
      <dgm:spPr/>
      <dgm:t>
        <a:bodyPr/>
        <a:lstStyle/>
        <a:p>
          <a:endParaRPr lang="en-CA"/>
        </a:p>
      </dgm:t>
    </dgm:pt>
    <dgm:pt modelId="{DCEE895F-7882-4952-81EE-7A1816A9694D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/>
            <a:t>Kestrel     Total Energy Capture</a:t>
          </a:r>
        </a:p>
      </dgm:t>
    </dgm:pt>
    <dgm:pt modelId="{43D222F4-0755-478B-9138-B0960DF3EFCB}" type="parTrans" cxnId="{EA9C4F1D-1DCB-4DFD-93F0-9A46F53738D6}">
      <dgm:prSet/>
      <dgm:spPr/>
      <dgm:t>
        <a:bodyPr/>
        <a:lstStyle/>
        <a:p>
          <a:endParaRPr lang="en-CA"/>
        </a:p>
      </dgm:t>
    </dgm:pt>
    <dgm:pt modelId="{9EDF2647-6AFC-4A4D-A643-C016A55024E9}" type="sibTrans" cxnId="{EA9C4F1D-1DCB-4DFD-93F0-9A46F53738D6}">
      <dgm:prSet/>
      <dgm:spPr/>
      <dgm:t>
        <a:bodyPr/>
        <a:lstStyle/>
        <a:p>
          <a:endParaRPr lang="en-CA"/>
        </a:p>
      </dgm:t>
    </dgm:pt>
    <dgm:pt modelId="{6F18C759-85D0-46EC-86B1-98DF720F2223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Enhanced Probability of Detection</a:t>
          </a:r>
        </a:p>
      </dgm:t>
    </dgm:pt>
    <dgm:pt modelId="{3EA00362-DDA5-4C28-9AEC-310FA20DB37D}" type="parTrans" cxnId="{47B30223-3CE6-4E1B-A090-34F8552A7093}">
      <dgm:prSet/>
      <dgm:spPr/>
      <dgm:t>
        <a:bodyPr/>
        <a:lstStyle/>
        <a:p>
          <a:endParaRPr lang="en-CA"/>
        </a:p>
      </dgm:t>
    </dgm:pt>
    <dgm:pt modelId="{B034986A-4361-4DA9-8094-80E0204268AF}" type="sibTrans" cxnId="{47B30223-3CE6-4E1B-A090-34F8552A7093}">
      <dgm:prSet/>
      <dgm:spPr/>
      <dgm:t>
        <a:bodyPr/>
        <a:lstStyle/>
        <a:p>
          <a:endParaRPr lang="en-CA"/>
        </a:p>
      </dgm:t>
    </dgm:pt>
    <dgm:pt modelId="{7FC38E78-0D70-4E05-A95D-1476A79AA9C4}" type="pres">
      <dgm:prSet presAssocID="{CFAA6566-3B26-4439-9F29-0C5496C076BE}" presName="diagram" presStyleCnt="0">
        <dgm:presLayoutVars>
          <dgm:dir/>
          <dgm:resizeHandles val="exact"/>
        </dgm:presLayoutVars>
      </dgm:prSet>
      <dgm:spPr/>
    </dgm:pt>
    <dgm:pt modelId="{0961A843-97A1-4BA1-9A33-071E18C27B22}" type="pres">
      <dgm:prSet presAssocID="{15A7E9D8-3821-4E75-B80A-2D7A9C88D76B}" presName="node" presStyleLbl="node1" presStyleIdx="0" presStyleCnt="5">
        <dgm:presLayoutVars>
          <dgm:bulletEnabled val="1"/>
        </dgm:presLayoutVars>
      </dgm:prSet>
      <dgm:spPr/>
    </dgm:pt>
    <dgm:pt modelId="{B50A8D9F-1467-4CE6-9D8B-9B2D90855F48}" type="pres">
      <dgm:prSet presAssocID="{680C1A81-5022-46C6-AB3A-A497B215BD78}" presName="sibTrans" presStyleLbl="sibTrans2D1" presStyleIdx="0" presStyleCnt="4"/>
      <dgm:spPr>
        <a:prstGeom prst="mathPlus">
          <a:avLst/>
        </a:prstGeom>
      </dgm:spPr>
    </dgm:pt>
    <dgm:pt modelId="{40F0D2F1-D958-4391-A047-198F2BCF8586}" type="pres">
      <dgm:prSet presAssocID="{680C1A81-5022-46C6-AB3A-A497B215BD78}" presName="connectorText" presStyleLbl="sibTrans2D1" presStyleIdx="0" presStyleCnt="4"/>
      <dgm:spPr/>
    </dgm:pt>
    <dgm:pt modelId="{C44D27F6-9BB2-48C6-AA35-D21231EB56EE}" type="pres">
      <dgm:prSet presAssocID="{D461BB72-3445-4CB6-9568-7CF89C162498}" presName="node" presStyleLbl="node1" presStyleIdx="1" presStyleCnt="5">
        <dgm:presLayoutVars>
          <dgm:bulletEnabled val="1"/>
        </dgm:presLayoutVars>
      </dgm:prSet>
      <dgm:spPr/>
    </dgm:pt>
    <dgm:pt modelId="{59D72CBA-CBE6-470C-A6E0-28733E59BFF3}" type="pres">
      <dgm:prSet presAssocID="{8F20DABD-F30E-47BE-B79F-739A47BE0079}" presName="sibTrans" presStyleLbl="sibTrans2D1" presStyleIdx="1" presStyleCnt="4"/>
      <dgm:spPr>
        <a:prstGeom prst="mathPlus">
          <a:avLst/>
        </a:prstGeom>
      </dgm:spPr>
    </dgm:pt>
    <dgm:pt modelId="{7EF6AD5F-3794-455B-AB0D-2E2A10E22E2C}" type="pres">
      <dgm:prSet presAssocID="{8F20DABD-F30E-47BE-B79F-739A47BE0079}" presName="connectorText" presStyleLbl="sibTrans2D1" presStyleIdx="1" presStyleCnt="4"/>
      <dgm:spPr/>
    </dgm:pt>
    <dgm:pt modelId="{49EEF43D-DFC3-454A-B1E6-F580C8BA2253}" type="pres">
      <dgm:prSet presAssocID="{52B25C4D-4AB3-4FB4-8104-5CED367D5FFC}" presName="node" presStyleLbl="node1" presStyleIdx="2" presStyleCnt="5">
        <dgm:presLayoutVars>
          <dgm:bulletEnabled val="1"/>
        </dgm:presLayoutVars>
      </dgm:prSet>
      <dgm:spPr/>
    </dgm:pt>
    <dgm:pt modelId="{8F104BEC-D72A-44F0-9E28-F153F97B39D8}" type="pres">
      <dgm:prSet presAssocID="{03B423E0-DF2D-455A-85E0-81FB38947ED9}" presName="sibTrans" presStyleLbl="sibTrans2D1" presStyleIdx="2" presStyleCnt="4" custAng="16200000"/>
      <dgm:spPr>
        <a:prstGeom prst="mathPlus">
          <a:avLst/>
        </a:prstGeom>
      </dgm:spPr>
    </dgm:pt>
    <dgm:pt modelId="{4B6A94A8-4F1E-4A71-99DE-D825A8755F42}" type="pres">
      <dgm:prSet presAssocID="{03B423E0-DF2D-455A-85E0-81FB38947ED9}" presName="connectorText" presStyleLbl="sibTrans2D1" presStyleIdx="2" presStyleCnt="4"/>
      <dgm:spPr/>
    </dgm:pt>
    <dgm:pt modelId="{BBCBB371-C496-484F-8AA8-D1218E0189A2}" type="pres">
      <dgm:prSet presAssocID="{DCEE895F-7882-4952-81EE-7A1816A9694D}" presName="node" presStyleLbl="node1" presStyleIdx="3" presStyleCnt="5">
        <dgm:presLayoutVars>
          <dgm:bulletEnabled val="1"/>
        </dgm:presLayoutVars>
      </dgm:prSet>
      <dgm:spPr/>
    </dgm:pt>
    <dgm:pt modelId="{F8419843-B09B-4529-B80F-DD6D79C2E565}" type="pres">
      <dgm:prSet presAssocID="{9EDF2647-6AFC-4A4D-A643-C016A55024E9}" presName="sibTrans" presStyleLbl="sibTrans2D1" presStyleIdx="3" presStyleCnt="4"/>
      <dgm:spPr>
        <a:prstGeom prst="mathEqual">
          <a:avLst/>
        </a:prstGeom>
      </dgm:spPr>
    </dgm:pt>
    <dgm:pt modelId="{E32C8B3C-A946-44D0-9ACB-956D90AD0685}" type="pres">
      <dgm:prSet presAssocID="{9EDF2647-6AFC-4A4D-A643-C016A55024E9}" presName="connectorText" presStyleLbl="sibTrans2D1" presStyleIdx="3" presStyleCnt="4"/>
      <dgm:spPr/>
    </dgm:pt>
    <dgm:pt modelId="{7D0352D4-4789-423F-8B5E-24B9936C421A}" type="pres">
      <dgm:prSet presAssocID="{6F18C759-85D0-46EC-86B1-98DF720F2223}" presName="node" presStyleLbl="node1" presStyleIdx="4" presStyleCnt="5">
        <dgm:presLayoutVars>
          <dgm:bulletEnabled val="1"/>
        </dgm:presLayoutVars>
      </dgm:prSet>
      <dgm:spPr/>
    </dgm:pt>
  </dgm:ptLst>
  <dgm:cxnLst>
    <dgm:cxn modelId="{EA9C4F1D-1DCB-4DFD-93F0-9A46F53738D6}" srcId="{CFAA6566-3B26-4439-9F29-0C5496C076BE}" destId="{DCEE895F-7882-4952-81EE-7A1816A9694D}" srcOrd="3" destOrd="0" parTransId="{43D222F4-0755-478B-9138-B0960DF3EFCB}" sibTransId="{9EDF2647-6AFC-4A4D-A643-C016A55024E9}"/>
    <dgm:cxn modelId="{47B30223-3CE6-4E1B-A090-34F8552A7093}" srcId="{CFAA6566-3B26-4439-9F29-0C5496C076BE}" destId="{6F18C759-85D0-46EC-86B1-98DF720F2223}" srcOrd="4" destOrd="0" parTransId="{3EA00362-DDA5-4C28-9AEC-310FA20DB37D}" sibTransId="{B034986A-4361-4DA9-8094-80E0204268AF}"/>
    <dgm:cxn modelId="{0449C832-649B-4E9B-8AC4-CC30C7051120}" type="presOf" srcId="{DCEE895F-7882-4952-81EE-7A1816A9694D}" destId="{BBCBB371-C496-484F-8AA8-D1218E0189A2}" srcOrd="0" destOrd="0" presId="urn:microsoft.com/office/officeart/2005/8/layout/process5"/>
    <dgm:cxn modelId="{E2DC5A35-7BE3-4440-BAA8-E402B1E1D5B9}" type="presOf" srcId="{52B25C4D-4AB3-4FB4-8104-5CED367D5FFC}" destId="{49EEF43D-DFC3-454A-B1E6-F580C8BA2253}" srcOrd="0" destOrd="0" presId="urn:microsoft.com/office/officeart/2005/8/layout/process5"/>
    <dgm:cxn modelId="{CBA2893E-E92F-4C57-AB31-A845B3CC7F68}" type="presOf" srcId="{9EDF2647-6AFC-4A4D-A643-C016A55024E9}" destId="{E32C8B3C-A946-44D0-9ACB-956D90AD0685}" srcOrd="1" destOrd="0" presId="urn:microsoft.com/office/officeart/2005/8/layout/process5"/>
    <dgm:cxn modelId="{877C5541-BDFE-48EF-8618-853685975A6C}" type="presOf" srcId="{CFAA6566-3B26-4439-9F29-0C5496C076BE}" destId="{7FC38E78-0D70-4E05-A95D-1476A79AA9C4}" srcOrd="0" destOrd="0" presId="urn:microsoft.com/office/officeart/2005/8/layout/process5"/>
    <dgm:cxn modelId="{11148A62-0D9D-47BE-BB23-38E0E378101F}" type="presOf" srcId="{15A7E9D8-3821-4E75-B80A-2D7A9C88D76B}" destId="{0961A843-97A1-4BA1-9A33-071E18C27B22}" srcOrd="0" destOrd="0" presId="urn:microsoft.com/office/officeart/2005/8/layout/process5"/>
    <dgm:cxn modelId="{CEBC3263-418D-45EB-8DBF-7A73C47B6E68}" type="presOf" srcId="{680C1A81-5022-46C6-AB3A-A497B215BD78}" destId="{B50A8D9F-1467-4CE6-9D8B-9B2D90855F48}" srcOrd="0" destOrd="0" presId="urn:microsoft.com/office/officeart/2005/8/layout/process5"/>
    <dgm:cxn modelId="{C456976D-F133-4857-B29B-7C55E07B4932}" type="presOf" srcId="{680C1A81-5022-46C6-AB3A-A497B215BD78}" destId="{40F0D2F1-D958-4391-A047-198F2BCF8586}" srcOrd="1" destOrd="0" presId="urn:microsoft.com/office/officeart/2005/8/layout/process5"/>
    <dgm:cxn modelId="{69D19F79-A24D-45D0-8264-6EC2F8A75F89}" srcId="{CFAA6566-3B26-4439-9F29-0C5496C076BE}" destId="{D461BB72-3445-4CB6-9568-7CF89C162498}" srcOrd="1" destOrd="0" parTransId="{91107705-57EB-4E92-88D7-0DA5E5DB8D6D}" sibTransId="{8F20DABD-F30E-47BE-B79F-739A47BE0079}"/>
    <dgm:cxn modelId="{3F6E608F-A797-4AA1-AD21-8BC3B33BE8BC}" srcId="{CFAA6566-3B26-4439-9F29-0C5496C076BE}" destId="{52B25C4D-4AB3-4FB4-8104-5CED367D5FFC}" srcOrd="2" destOrd="0" parTransId="{2DB064A5-D30E-481C-8665-CFFA6D33041E}" sibTransId="{03B423E0-DF2D-455A-85E0-81FB38947ED9}"/>
    <dgm:cxn modelId="{6C4C73A1-124E-4FCB-874D-7E37C5235054}" type="presOf" srcId="{9EDF2647-6AFC-4A4D-A643-C016A55024E9}" destId="{F8419843-B09B-4529-B80F-DD6D79C2E565}" srcOrd="0" destOrd="0" presId="urn:microsoft.com/office/officeart/2005/8/layout/process5"/>
    <dgm:cxn modelId="{850EECAD-2CA4-49E4-8DF4-75DF4D486CAF}" type="presOf" srcId="{6F18C759-85D0-46EC-86B1-98DF720F2223}" destId="{7D0352D4-4789-423F-8B5E-24B9936C421A}" srcOrd="0" destOrd="0" presId="urn:microsoft.com/office/officeart/2005/8/layout/process5"/>
    <dgm:cxn modelId="{721A64B2-1246-412B-9C60-16D87E1B534A}" type="presOf" srcId="{03B423E0-DF2D-455A-85E0-81FB38947ED9}" destId="{8F104BEC-D72A-44F0-9E28-F153F97B39D8}" srcOrd="0" destOrd="0" presId="urn:microsoft.com/office/officeart/2005/8/layout/process5"/>
    <dgm:cxn modelId="{EA08BCB7-1701-4B2D-AAD5-E7D8BFCD669D}" type="presOf" srcId="{D461BB72-3445-4CB6-9568-7CF89C162498}" destId="{C44D27F6-9BB2-48C6-AA35-D21231EB56EE}" srcOrd="0" destOrd="0" presId="urn:microsoft.com/office/officeart/2005/8/layout/process5"/>
    <dgm:cxn modelId="{0DF715C1-E177-4D43-A4A6-8DC32E21E24D}" type="presOf" srcId="{8F20DABD-F30E-47BE-B79F-739A47BE0079}" destId="{7EF6AD5F-3794-455B-AB0D-2E2A10E22E2C}" srcOrd="1" destOrd="0" presId="urn:microsoft.com/office/officeart/2005/8/layout/process5"/>
    <dgm:cxn modelId="{A4D4FCCE-5507-4BDA-98D4-62FFC15A3DE5}" type="presOf" srcId="{03B423E0-DF2D-455A-85E0-81FB38947ED9}" destId="{4B6A94A8-4F1E-4A71-99DE-D825A8755F42}" srcOrd="1" destOrd="0" presId="urn:microsoft.com/office/officeart/2005/8/layout/process5"/>
    <dgm:cxn modelId="{2EDA49D1-11D8-4F2D-ABE9-3258A05F0E4F}" srcId="{CFAA6566-3B26-4439-9F29-0C5496C076BE}" destId="{15A7E9D8-3821-4E75-B80A-2D7A9C88D76B}" srcOrd="0" destOrd="0" parTransId="{89E65D1F-FE60-469D-8AB6-69176F0500A9}" sibTransId="{680C1A81-5022-46C6-AB3A-A497B215BD78}"/>
    <dgm:cxn modelId="{45DA4DD3-AA94-486C-9650-B4A8C0A0024A}" type="presOf" srcId="{8F20DABD-F30E-47BE-B79F-739A47BE0079}" destId="{59D72CBA-CBE6-470C-A6E0-28733E59BFF3}" srcOrd="0" destOrd="0" presId="urn:microsoft.com/office/officeart/2005/8/layout/process5"/>
    <dgm:cxn modelId="{8E914C98-5E95-4CD3-86D6-018AD434C916}" type="presParOf" srcId="{7FC38E78-0D70-4E05-A95D-1476A79AA9C4}" destId="{0961A843-97A1-4BA1-9A33-071E18C27B22}" srcOrd="0" destOrd="0" presId="urn:microsoft.com/office/officeart/2005/8/layout/process5"/>
    <dgm:cxn modelId="{E01672AB-AC1D-4546-92DB-055F8B35B617}" type="presParOf" srcId="{7FC38E78-0D70-4E05-A95D-1476A79AA9C4}" destId="{B50A8D9F-1467-4CE6-9D8B-9B2D90855F48}" srcOrd="1" destOrd="0" presId="urn:microsoft.com/office/officeart/2005/8/layout/process5"/>
    <dgm:cxn modelId="{88B09D67-2E9C-4F43-8AA1-53B15721F73A}" type="presParOf" srcId="{B50A8D9F-1467-4CE6-9D8B-9B2D90855F48}" destId="{40F0D2F1-D958-4391-A047-198F2BCF8586}" srcOrd="0" destOrd="0" presId="urn:microsoft.com/office/officeart/2005/8/layout/process5"/>
    <dgm:cxn modelId="{A1165755-20A0-43C5-A9C3-0591B11F491A}" type="presParOf" srcId="{7FC38E78-0D70-4E05-A95D-1476A79AA9C4}" destId="{C44D27F6-9BB2-48C6-AA35-D21231EB56EE}" srcOrd="2" destOrd="0" presId="urn:microsoft.com/office/officeart/2005/8/layout/process5"/>
    <dgm:cxn modelId="{E711B2DA-0292-478D-A8BE-720AC4634934}" type="presParOf" srcId="{7FC38E78-0D70-4E05-A95D-1476A79AA9C4}" destId="{59D72CBA-CBE6-470C-A6E0-28733E59BFF3}" srcOrd="3" destOrd="0" presId="urn:microsoft.com/office/officeart/2005/8/layout/process5"/>
    <dgm:cxn modelId="{48F4A370-FE9B-43FE-8EBC-9CA705B23C20}" type="presParOf" srcId="{59D72CBA-CBE6-470C-A6E0-28733E59BFF3}" destId="{7EF6AD5F-3794-455B-AB0D-2E2A10E22E2C}" srcOrd="0" destOrd="0" presId="urn:microsoft.com/office/officeart/2005/8/layout/process5"/>
    <dgm:cxn modelId="{567304B4-6B1A-40EC-B3B8-3EF61A544C26}" type="presParOf" srcId="{7FC38E78-0D70-4E05-A95D-1476A79AA9C4}" destId="{49EEF43D-DFC3-454A-B1E6-F580C8BA2253}" srcOrd="4" destOrd="0" presId="urn:microsoft.com/office/officeart/2005/8/layout/process5"/>
    <dgm:cxn modelId="{D69C3E18-80BB-48A1-A8F7-A2B7CDA4C3A1}" type="presParOf" srcId="{7FC38E78-0D70-4E05-A95D-1476A79AA9C4}" destId="{8F104BEC-D72A-44F0-9E28-F153F97B39D8}" srcOrd="5" destOrd="0" presId="urn:microsoft.com/office/officeart/2005/8/layout/process5"/>
    <dgm:cxn modelId="{6BDE3DF1-2D89-4D07-87AD-0F7C13CBD7D1}" type="presParOf" srcId="{8F104BEC-D72A-44F0-9E28-F153F97B39D8}" destId="{4B6A94A8-4F1E-4A71-99DE-D825A8755F42}" srcOrd="0" destOrd="0" presId="urn:microsoft.com/office/officeart/2005/8/layout/process5"/>
    <dgm:cxn modelId="{946859E0-9F00-4566-BD9A-BDFB2D6577FA}" type="presParOf" srcId="{7FC38E78-0D70-4E05-A95D-1476A79AA9C4}" destId="{BBCBB371-C496-484F-8AA8-D1218E0189A2}" srcOrd="6" destOrd="0" presId="urn:microsoft.com/office/officeart/2005/8/layout/process5"/>
    <dgm:cxn modelId="{0283B71A-5976-49C6-9F2A-494D15FB5B50}" type="presParOf" srcId="{7FC38E78-0D70-4E05-A95D-1476A79AA9C4}" destId="{F8419843-B09B-4529-B80F-DD6D79C2E565}" srcOrd="7" destOrd="0" presId="urn:microsoft.com/office/officeart/2005/8/layout/process5"/>
    <dgm:cxn modelId="{476516F3-FFC4-4D93-A1F6-EAD98793E1ED}" type="presParOf" srcId="{F8419843-B09B-4529-B80F-DD6D79C2E565}" destId="{E32C8B3C-A946-44D0-9ACB-956D90AD0685}" srcOrd="0" destOrd="0" presId="urn:microsoft.com/office/officeart/2005/8/layout/process5"/>
    <dgm:cxn modelId="{8C0CD8AA-4CAB-418A-8FB0-D1CA1B0B7A1D}" type="presParOf" srcId="{7FC38E78-0D70-4E05-A95D-1476A79AA9C4}" destId="{7D0352D4-4789-423F-8B5E-24B9936C421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5E80C-C459-4624-9887-A1F64ECE40E5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5" csCatId="colorful" phldr="1"/>
      <dgm:spPr/>
    </dgm:pt>
    <dgm:pt modelId="{9668CD1A-B6F2-4693-A472-CB4091399783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Snapshot Inspections</a:t>
          </a:r>
        </a:p>
      </dgm:t>
    </dgm:pt>
    <dgm:pt modelId="{ABD412F4-A101-4167-A62A-D399B997DE5E}" type="parTrans" cxnId="{6A9DED21-4AE2-4AA3-A8EB-6B950D5A0F50}">
      <dgm:prSet/>
      <dgm:spPr/>
      <dgm:t>
        <a:bodyPr/>
        <a:lstStyle/>
        <a:p>
          <a:endParaRPr lang="en-CA"/>
        </a:p>
      </dgm:t>
    </dgm:pt>
    <dgm:pt modelId="{954E79E0-F767-4A4E-93D0-B75AAE548DE4}" type="sibTrans" cxnId="{6A9DED21-4AE2-4AA3-A8EB-6B950D5A0F50}">
      <dgm:prSet/>
      <dgm:spPr/>
      <dgm:t>
        <a:bodyPr/>
        <a:lstStyle/>
        <a:p>
          <a:endParaRPr lang="en-CA"/>
        </a:p>
      </dgm:t>
    </dgm:pt>
    <dgm:pt modelId="{628CD95F-AFE8-4F71-89CA-DD8ABC4B81DD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Enhanced POD</a:t>
          </a:r>
        </a:p>
      </dgm:t>
    </dgm:pt>
    <dgm:pt modelId="{F70BDA40-DA38-4F55-8CCE-C62C53B1EA48}" type="parTrans" cxnId="{74ECD115-3353-48A0-B03C-65D55DE860AC}">
      <dgm:prSet/>
      <dgm:spPr/>
      <dgm:t>
        <a:bodyPr/>
        <a:lstStyle/>
        <a:p>
          <a:endParaRPr lang="en-CA"/>
        </a:p>
      </dgm:t>
    </dgm:pt>
    <dgm:pt modelId="{887B6587-4B65-4166-92D7-7BF7800DAF17}" type="sibTrans" cxnId="{74ECD115-3353-48A0-B03C-65D55DE860AC}">
      <dgm:prSet/>
      <dgm:spPr/>
      <dgm:t>
        <a:bodyPr/>
        <a:lstStyle/>
        <a:p>
          <a:endParaRPr lang="en-CA"/>
        </a:p>
      </dgm:t>
    </dgm:pt>
    <dgm:pt modelId="{AADC6EDE-C5EA-4FA1-8C99-0C19F760109F}">
      <dgm:prSet phldrT="[Text]"/>
      <dgm:spPr/>
      <dgm:t>
        <a:bodyPr/>
        <a:lstStyle/>
        <a:p>
          <a:r>
            <a:rPr lang="en-CA" dirty="0">
              <a:solidFill>
                <a:schemeClr val="bg1"/>
              </a:solidFill>
            </a:rPr>
            <a:t>Continuous Monitoring</a:t>
          </a:r>
        </a:p>
      </dgm:t>
    </dgm:pt>
    <dgm:pt modelId="{DBAA32D9-E323-4FD1-B4DE-C45C55E08D88}" type="parTrans" cxnId="{E2E1A91B-7D59-464D-87B7-5AE2A229E807}">
      <dgm:prSet/>
      <dgm:spPr/>
      <dgm:t>
        <a:bodyPr/>
        <a:lstStyle/>
        <a:p>
          <a:endParaRPr lang="en-CA"/>
        </a:p>
      </dgm:t>
    </dgm:pt>
    <dgm:pt modelId="{75037BB7-5C70-4631-BB1B-735DBBB9E727}" type="sibTrans" cxnId="{E2E1A91B-7D59-464D-87B7-5AE2A229E807}">
      <dgm:prSet/>
      <dgm:spPr/>
      <dgm:t>
        <a:bodyPr/>
        <a:lstStyle/>
        <a:p>
          <a:endParaRPr lang="en-CA"/>
        </a:p>
      </dgm:t>
    </dgm:pt>
    <dgm:pt modelId="{75C4E0DE-25BB-416C-9209-A27AC175F781}" type="pres">
      <dgm:prSet presAssocID="{8EF5E80C-C459-4624-9887-A1F64ECE40E5}" presName="Name0" presStyleCnt="0">
        <dgm:presLayoutVars>
          <dgm:chMax val="7"/>
          <dgm:dir/>
          <dgm:resizeHandles val="exact"/>
        </dgm:presLayoutVars>
      </dgm:prSet>
      <dgm:spPr/>
    </dgm:pt>
    <dgm:pt modelId="{FF4705BE-BEC5-4F1D-BE3E-9ABF65CAD167}" type="pres">
      <dgm:prSet presAssocID="{8EF5E80C-C459-4624-9887-A1F64ECE40E5}" presName="ellipse1" presStyleLbl="vennNode1" presStyleIdx="0" presStyleCnt="3">
        <dgm:presLayoutVars>
          <dgm:bulletEnabled val="1"/>
        </dgm:presLayoutVars>
      </dgm:prSet>
      <dgm:spPr/>
    </dgm:pt>
    <dgm:pt modelId="{840D2FA2-FA4C-434A-8356-299F64F87383}" type="pres">
      <dgm:prSet presAssocID="{8EF5E80C-C459-4624-9887-A1F64ECE40E5}" presName="ellipse2" presStyleLbl="vennNode1" presStyleIdx="1" presStyleCnt="3">
        <dgm:presLayoutVars>
          <dgm:bulletEnabled val="1"/>
        </dgm:presLayoutVars>
      </dgm:prSet>
      <dgm:spPr/>
    </dgm:pt>
    <dgm:pt modelId="{3F5E4FD4-C50C-4F1B-A341-20FC9DF2F30E}" type="pres">
      <dgm:prSet presAssocID="{8EF5E80C-C459-4624-9887-A1F64ECE40E5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74ECD115-3353-48A0-B03C-65D55DE860AC}" srcId="{8EF5E80C-C459-4624-9887-A1F64ECE40E5}" destId="{628CD95F-AFE8-4F71-89CA-DD8ABC4B81DD}" srcOrd="1" destOrd="0" parTransId="{F70BDA40-DA38-4F55-8CCE-C62C53B1EA48}" sibTransId="{887B6587-4B65-4166-92D7-7BF7800DAF17}"/>
    <dgm:cxn modelId="{E2E1A91B-7D59-464D-87B7-5AE2A229E807}" srcId="{8EF5E80C-C459-4624-9887-A1F64ECE40E5}" destId="{AADC6EDE-C5EA-4FA1-8C99-0C19F760109F}" srcOrd="2" destOrd="0" parTransId="{DBAA32D9-E323-4FD1-B4DE-C45C55E08D88}" sibTransId="{75037BB7-5C70-4631-BB1B-735DBBB9E727}"/>
    <dgm:cxn modelId="{6A9DED21-4AE2-4AA3-A8EB-6B950D5A0F50}" srcId="{8EF5E80C-C459-4624-9887-A1F64ECE40E5}" destId="{9668CD1A-B6F2-4693-A472-CB4091399783}" srcOrd="0" destOrd="0" parTransId="{ABD412F4-A101-4167-A62A-D399B997DE5E}" sibTransId="{954E79E0-F767-4A4E-93D0-B75AAE548DE4}"/>
    <dgm:cxn modelId="{19ACB261-CDFE-474A-97D4-F107F8752697}" type="presOf" srcId="{628CD95F-AFE8-4F71-89CA-DD8ABC4B81DD}" destId="{840D2FA2-FA4C-434A-8356-299F64F87383}" srcOrd="0" destOrd="0" presId="urn:microsoft.com/office/officeart/2005/8/layout/rings+Icon"/>
    <dgm:cxn modelId="{4BD2D562-128A-4FE8-BEF2-716171C24B26}" type="presOf" srcId="{8EF5E80C-C459-4624-9887-A1F64ECE40E5}" destId="{75C4E0DE-25BB-416C-9209-A27AC175F781}" srcOrd="0" destOrd="0" presId="urn:microsoft.com/office/officeart/2005/8/layout/rings+Icon"/>
    <dgm:cxn modelId="{EA724171-2D0E-4A71-9612-1BC966CAFF2D}" type="presOf" srcId="{AADC6EDE-C5EA-4FA1-8C99-0C19F760109F}" destId="{3F5E4FD4-C50C-4F1B-A341-20FC9DF2F30E}" srcOrd="0" destOrd="0" presId="urn:microsoft.com/office/officeart/2005/8/layout/rings+Icon"/>
    <dgm:cxn modelId="{BD699DB9-DE0D-47E9-9C0C-DD983DB3F04B}" type="presOf" srcId="{9668CD1A-B6F2-4693-A472-CB4091399783}" destId="{FF4705BE-BEC5-4F1D-BE3E-9ABF65CAD167}" srcOrd="0" destOrd="0" presId="urn:microsoft.com/office/officeart/2005/8/layout/rings+Icon"/>
    <dgm:cxn modelId="{C52DFCC1-F67E-4A2B-93BD-6F721D237280}" type="presParOf" srcId="{75C4E0DE-25BB-416C-9209-A27AC175F781}" destId="{FF4705BE-BEC5-4F1D-BE3E-9ABF65CAD167}" srcOrd="0" destOrd="0" presId="urn:microsoft.com/office/officeart/2005/8/layout/rings+Icon"/>
    <dgm:cxn modelId="{653D9E9C-507F-4206-AFC0-5FB87AF4216F}" type="presParOf" srcId="{75C4E0DE-25BB-416C-9209-A27AC175F781}" destId="{840D2FA2-FA4C-434A-8356-299F64F87383}" srcOrd="1" destOrd="0" presId="urn:microsoft.com/office/officeart/2005/8/layout/rings+Icon"/>
    <dgm:cxn modelId="{BD2D7BEA-01CA-4F7A-BCE9-9BE9EBD879DB}" type="presParOf" srcId="{75C4E0DE-25BB-416C-9209-A27AC175F781}" destId="{3F5E4FD4-C50C-4F1B-A341-20FC9DF2F30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1A843-97A1-4BA1-9A33-071E18C27B22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Continuous Monitoring 24/7/365</a:t>
          </a:r>
        </a:p>
      </dsp:txBody>
      <dsp:txXfrm>
        <a:off x="44665" y="1038705"/>
        <a:ext cx="2060143" cy="1206068"/>
      </dsp:txXfrm>
    </dsp:sp>
    <dsp:sp modelId="{B50A8D9F-1467-4CE6-9D8B-9B2D90855F48}">
      <dsp:nvSpPr>
        <dsp:cNvPr id="0" name=""/>
        <dsp:cNvSpPr/>
      </dsp:nvSpPr>
      <dsp:spPr>
        <a:xfrm>
          <a:off x="2330227" y="1376976"/>
          <a:ext cx="452659" cy="529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2330227" y="1482881"/>
        <a:ext cx="316861" cy="317716"/>
      </dsp:txXfrm>
    </dsp:sp>
    <dsp:sp modelId="{C44D27F6-9BB2-48C6-AA35-D21231EB56EE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Routine Snapshot Inspections</a:t>
          </a:r>
        </a:p>
      </dsp:txBody>
      <dsp:txXfrm>
        <a:off x="3033928" y="1038705"/>
        <a:ext cx="2060143" cy="1206068"/>
      </dsp:txXfrm>
    </dsp:sp>
    <dsp:sp modelId="{59D72CBA-CBE6-470C-A6E0-28733E59BFF3}">
      <dsp:nvSpPr>
        <dsp:cNvPr id="0" name=""/>
        <dsp:cNvSpPr/>
      </dsp:nvSpPr>
      <dsp:spPr>
        <a:xfrm>
          <a:off x="5319490" y="1376976"/>
          <a:ext cx="452659" cy="529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>
        <a:off x="5319490" y="1482881"/>
        <a:ext cx="316861" cy="317716"/>
      </dsp:txXfrm>
    </dsp:sp>
    <dsp:sp modelId="{49EEF43D-DFC3-454A-B1E6-F580C8BA2253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Dimensional Geo-Location Heat Mapping</a:t>
          </a:r>
        </a:p>
      </dsp:txBody>
      <dsp:txXfrm>
        <a:off x="6023190" y="1038705"/>
        <a:ext cx="2060143" cy="1206068"/>
      </dsp:txXfrm>
    </dsp:sp>
    <dsp:sp modelId="{8F104BEC-D72A-44F0-9E28-F153F97B39D8}">
      <dsp:nvSpPr>
        <dsp:cNvPr id="0" name=""/>
        <dsp:cNvSpPr/>
      </dsp:nvSpPr>
      <dsp:spPr>
        <a:xfrm>
          <a:off x="6826932" y="2431759"/>
          <a:ext cx="452659" cy="5295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-5400000">
        <a:off x="6826505" y="2538091"/>
        <a:ext cx="317716" cy="316861"/>
      </dsp:txXfrm>
    </dsp:sp>
    <dsp:sp modelId="{BBCBB371-C496-484F-8AA8-D1218E0189A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Kestrel     Total Energy Capture</a:t>
          </a:r>
        </a:p>
      </dsp:txBody>
      <dsp:txXfrm>
        <a:off x="6023190" y="3173893"/>
        <a:ext cx="2060143" cy="1206068"/>
      </dsp:txXfrm>
    </dsp:sp>
    <dsp:sp modelId="{F8419843-B09B-4529-B80F-DD6D79C2E565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900" kern="1200"/>
        </a:p>
      </dsp:txBody>
      <dsp:txXfrm rot="10800000">
        <a:off x="5480910" y="3618068"/>
        <a:ext cx="316861" cy="317716"/>
      </dsp:txXfrm>
    </dsp:sp>
    <dsp:sp modelId="{7D0352D4-4789-423F-8B5E-24B9936C421A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Enhanced Probability of Detection</a:t>
          </a:r>
        </a:p>
      </dsp:txBody>
      <dsp:txXfrm>
        <a:off x="3033928" y="317389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705BE-BEC5-4F1D-BE3E-9ABF65CAD167}">
      <dsp:nvSpPr>
        <dsp:cNvPr id="0" name=""/>
        <dsp:cNvSpPr/>
      </dsp:nvSpPr>
      <dsp:spPr>
        <a:xfrm>
          <a:off x="766470" y="0"/>
          <a:ext cx="3250704" cy="32506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>
              <a:solidFill>
                <a:schemeClr val="bg1"/>
              </a:solidFill>
            </a:rPr>
            <a:t>Snapshot Inspections</a:t>
          </a:r>
        </a:p>
      </dsp:txBody>
      <dsp:txXfrm>
        <a:off x="1242525" y="476048"/>
        <a:ext cx="2298594" cy="2298562"/>
      </dsp:txXfrm>
    </dsp:sp>
    <dsp:sp modelId="{840D2FA2-FA4C-434A-8356-299F64F87383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chemeClr val="accent5">
            <a:alpha val="50000"/>
            <a:hueOff val="87213"/>
            <a:satOff val="5"/>
            <a:lumOff val="-8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>
              <a:solidFill>
                <a:schemeClr val="bg1"/>
              </a:solidFill>
            </a:rPr>
            <a:t>Enhanced POD</a:t>
          </a:r>
        </a:p>
      </dsp:txBody>
      <dsp:txXfrm>
        <a:off x="2915691" y="2644056"/>
        <a:ext cx="2298594" cy="2298562"/>
      </dsp:txXfrm>
    </dsp:sp>
    <dsp:sp modelId="{3F5E4FD4-C50C-4F1B-A341-20FC9DF2F30E}">
      <dsp:nvSpPr>
        <dsp:cNvPr id="0" name=""/>
        <dsp:cNvSpPr/>
      </dsp:nvSpPr>
      <dsp:spPr>
        <a:xfrm>
          <a:off x="4110824" y="0"/>
          <a:ext cx="3250704" cy="3250658"/>
        </a:xfrm>
        <a:prstGeom prst="ellipse">
          <a:avLst/>
        </a:prstGeom>
        <a:solidFill>
          <a:schemeClr val="accent5">
            <a:alpha val="50000"/>
            <a:hueOff val="174426"/>
            <a:satOff val="10"/>
            <a:lumOff val="-16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>
              <a:solidFill>
                <a:schemeClr val="bg1"/>
              </a:solidFill>
            </a:rPr>
            <a:t>Continuous Monitoring</a:t>
          </a:r>
        </a:p>
      </dsp:txBody>
      <dsp:txXfrm>
        <a:off x="4586879" y="476048"/>
        <a:ext cx="2298594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2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1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1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sz="7000" dirty="0"/>
              <a:t>Kestrel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2577772"/>
          </a:xfrm>
        </p:spPr>
        <p:txBody>
          <a:bodyPr/>
          <a:lstStyle/>
          <a:p>
            <a:r>
              <a:rPr lang="en-US" dirty="0"/>
              <a:t>TSCM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/>
              <a:t>PROFESSIONAL Software</a:t>
            </a:r>
          </a:p>
          <a:p>
            <a:endParaRPr lang="en-US" sz="1800" dirty="0"/>
          </a:p>
          <a:p>
            <a:r>
              <a:rPr lang="en-US" sz="1800" dirty="0"/>
              <a:t>Government version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7D1E5-19AC-8A5F-28E6-53BC161D0E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6416" y="129540"/>
            <a:ext cx="1888820" cy="907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CFE45-F21D-9787-030A-2BAF0906A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704" y="129540"/>
            <a:ext cx="2450591" cy="2470195"/>
          </a:xfrm>
          <a:prstGeom prst="rect">
            <a:avLst/>
          </a:prstGeom>
        </p:spPr>
      </p:pic>
      <p:pic>
        <p:nvPicPr>
          <p:cNvPr id="2" name="005_DAISY_INITIALIZING_PLEASE_STANDBY">
            <a:hlinkClick r:id="" action="ppaction://media"/>
            <a:extLst>
              <a:ext uri="{FF2B5EF4-FFF2-40B4-BE49-F238E27FC236}">
                <a16:creationId xmlns:a16="http://schemas.microsoft.com/office/drawing/2014/main" id="{DA8597A2-66D2-8A79-025B-E24C4B471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9" y="5418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14:vortex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29A4-AAFD-04EE-0732-0671E83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Radio-frequency Deployment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3533-91C6-420C-B7D7-4977ACF7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24F78-56A6-7740-B68D-8D4D026EDF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me"/>
                <a:ea typeface="+mn-ea"/>
                <a:cs typeface="Biome" panose="020B05030302040208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ome"/>
              <a:ea typeface="+mn-ea"/>
              <a:cs typeface="Biome" panose="020B05030302040208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CE08E-0D61-560E-1A5A-D2C8CE570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2" b="99807" l="9910" r="96654">
                        <a14:foregroundMark x1="16860" y1="27413" x2="23938" y2="16602"/>
                        <a14:foregroundMark x1="23938" y1="16602" x2="34106" y2="9266"/>
                        <a14:foregroundMark x1="34106" y1="9266" x2="44530" y2="6950"/>
                        <a14:foregroundMark x1="44530" y1="6950" x2="53539" y2="8108"/>
                        <a14:foregroundMark x1="53539" y1="8108" x2="63964" y2="15251"/>
                        <a14:foregroundMark x1="63964" y1="15251" x2="69369" y2="26062"/>
                        <a14:foregroundMark x1="69369" y1="26062" x2="69627" y2="40541"/>
                        <a14:foregroundMark x1="17503" y1="26641" x2="16940" y2="49905"/>
                        <a14:foregroundMark x1="18654" y1="86328" x2="20335" y2="99614"/>
                        <a14:foregroundMark x1="87259" y1="80695" x2="96654" y2="99807"/>
                        <a14:foregroundMark x1="75290" y1="56564" x2="77735" y2="61004"/>
                        <a14:backgroundMark x1="15830" y1="71236" x2="17632" y2="83205"/>
                        <a14:backgroundMark x1="18018" y1="79923" x2="17889" y2="86293"/>
                        <a14:backgroundMark x1="14801" y1="53668" x2="14028" y2="61776"/>
                        <a14:backgroundMark x1="14672" y1="52896" x2="14672" y2="60425"/>
                        <a14:backgroundMark x1="14801" y1="64286" x2="17632" y2="76641"/>
                        <a14:backgroundMark x1="17632" y1="76641" x2="17632" y2="78185"/>
                        <a14:backgroundMark x1="15701" y1="49421" x2="13642" y2="61004"/>
                        <a14:backgroundMark x1="15058" y1="53282" x2="14414" y2="59653"/>
                        <a14:backgroundMark x1="15315" y1="51931" x2="15187" y2="67181"/>
                        <a14:backgroundMark x1="15187" y1="67181" x2="18018" y2="77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32" y="631802"/>
            <a:ext cx="1995338" cy="1330225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2B64340-81E7-3445-41AA-2FC22B3F6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287243"/>
              </p:ext>
            </p:extLst>
          </p:nvPr>
        </p:nvGraphicFramePr>
        <p:xfrm>
          <a:off x="2757145" y="16980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7320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E06-8BEA-1DD3-D0D6-391C088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/>
          <a:lstStyle/>
          <a:p>
            <a:r>
              <a:rPr lang="en-US" dirty="0"/>
              <a:t>SDR AND RTSA HARDWARE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75D3-F3DC-695F-474B-346EDCA5D60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3774587" cy="3723753"/>
          </a:xfrm>
        </p:spPr>
        <p:txBody>
          <a:bodyPr/>
          <a:lstStyle/>
          <a:p>
            <a:r>
              <a:rPr lang="en-US" dirty="0"/>
              <a:t>Understand your mission.</a:t>
            </a:r>
          </a:p>
          <a:p>
            <a:r>
              <a:rPr lang="en-US" dirty="0"/>
              <a:t>Select suitable hardware.</a:t>
            </a:r>
          </a:p>
          <a:p>
            <a:r>
              <a:rPr lang="en-US" dirty="0"/>
              <a:t>Anticipate tomorrow’s needs.</a:t>
            </a:r>
          </a:p>
          <a:p>
            <a:r>
              <a:rPr lang="en-US" dirty="0"/>
              <a:t>Real-time IQ streaming.</a:t>
            </a:r>
          </a:p>
          <a:p>
            <a:r>
              <a:rPr lang="en-US" dirty="0"/>
              <a:t>Dimensional Geo-location.</a:t>
            </a:r>
          </a:p>
          <a:p>
            <a:r>
              <a:rPr lang="en-US" dirty="0"/>
              <a:t>Multi-functional heat mapping.</a:t>
            </a:r>
          </a:p>
          <a:p>
            <a:r>
              <a:rPr lang="en-US" dirty="0"/>
              <a:t>Multiple-layer threat detection.</a:t>
            </a:r>
          </a:p>
          <a:p>
            <a:r>
              <a:rPr lang="en-US" dirty="0"/>
              <a:t>Liability mitigation tools.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D91C-D5C0-248C-26D3-DE7C7C72E63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927600" y="2465539"/>
            <a:ext cx="6315069" cy="3723753"/>
          </a:xfrm>
        </p:spPr>
        <p:txBody>
          <a:bodyPr/>
          <a:lstStyle/>
          <a:p>
            <a:r>
              <a:rPr lang="en-US" dirty="0"/>
              <a:t>The Kestrel TSCM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dirty="0"/>
              <a:t>Professional Software is designed to operate within a Windows 10 / 11 OS environment and recommended professional SDR and RTSA hardware.</a:t>
            </a:r>
          </a:p>
          <a:p>
            <a:pPr lvl="1"/>
            <a:r>
              <a:rPr lang="en-US" dirty="0">
                <a:latin typeface="+mj-lt"/>
              </a:rPr>
              <a:t>Signal Hound SDR Hardware Options</a:t>
            </a:r>
          </a:p>
          <a:p>
            <a:pPr lvl="2"/>
            <a:r>
              <a:rPr lang="en-US" sz="1200" dirty="0"/>
              <a:t>BB60C | BB60D (USB 3.0)</a:t>
            </a:r>
          </a:p>
          <a:p>
            <a:pPr lvl="2"/>
            <a:r>
              <a:rPr lang="en-US" sz="1200" dirty="0"/>
              <a:t>SP145 (USB C)</a:t>
            </a:r>
          </a:p>
          <a:p>
            <a:pPr lvl="2"/>
            <a:r>
              <a:rPr lang="en-US" sz="1200" dirty="0"/>
              <a:t>SM200B/C | SM435B/C (USB 3.0 / 10 GbE SFP+ Fiber-Optic)</a:t>
            </a:r>
          </a:p>
          <a:p>
            <a:pPr lvl="1"/>
            <a:r>
              <a:rPr lang="en-US" dirty="0">
                <a:latin typeface="+mj-lt"/>
              </a:rPr>
              <a:t>Kestrel Lightning </a:t>
            </a:r>
            <a:r>
              <a:rPr lang="en-US" baseline="30000" dirty="0">
                <a:latin typeface="+mj-lt"/>
              </a:rPr>
              <a:t>TM</a:t>
            </a:r>
            <a:r>
              <a:rPr lang="en-US" dirty="0">
                <a:latin typeface="+mj-lt"/>
              </a:rPr>
              <a:t> RTSA Hardware Options</a:t>
            </a:r>
          </a:p>
          <a:p>
            <a:pPr lvl="2"/>
            <a:r>
              <a:rPr lang="en-US" sz="1200" dirty="0"/>
              <a:t>KL95 | KL220 | KL400 (USB 3.0)</a:t>
            </a:r>
          </a:p>
          <a:p>
            <a:pPr lvl="2"/>
            <a:r>
              <a:rPr lang="en-US" sz="1200" dirty="0"/>
              <a:t>KL95 | KL220 | KL400 (1 GbE LAN)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8B6A-2B28-5C38-80E7-0EBE705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5070B-9062-EBEE-1276-B79EA99B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2" b="99807" l="9910" r="96654">
                        <a14:foregroundMark x1="16860" y1="27413" x2="23938" y2="16602"/>
                        <a14:foregroundMark x1="23938" y1="16602" x2="34106" y2="9266"/>
                        <a14:foregroundMark x1="34106" y1="9266" x2="44530" y2="6950"/>
                        <a14:foregroundMark x1="44530" y1="6950" x2="53539" y2="8108"/>
                        <a14:foregroundMark x1="53539" y1="8108" x2="63964" y2="15251"/>
                        <a14:foregroundMark x1="63964" y1="15251" x2="69369" y2="26062"/>
                        <a14:foregroundMark x1="69369" y1="26062" x2="69627" y2="40541"/>
                        <a14:foregroundMark x1="17503" y1="26641" x2="16940" y2="49905"/>
                        <a14:foregroundMark x1="18654" y1="86328" x2="20335" y2="99614"/>
                        <a14:foregroundMark x1="87259" y1="80695" x2="96654" y2="99807"/>
                        <a14:foregroundMark x1="75290" y1="56564" x2="77735" y2="61004"/>
                        <a14:backgroundMark x1="15830" y1="71236" x2="17632" y2="83205"/>
                        <a14:backgroundMark x1="18018" y1="79923" x2="17889" y2="86293"/>
                        <a14:backgroundMark x1="14801" y1="53668" x2="14028" y2="61776"/>
                        <a14:backgroundMark x1="14672" y1="52896" x2="14672" y2="60425"/>
                        <a14:backgroundMark x1="14801" y1="64286" x2="17632" y2="76641"/>
                        <a14:backgroundMark x1="17632" y1="76641" x2="17632" y2="78185"/>
                        <a14:backgroundMark x1="15701" y1="49421" x2="13642" y2="61004"/>
                        <a14:backgroundMark x1="15058" y1="53282" x2="14414" y2="59653"/>
                        <a14:backgroundMark x1="15315" y1="51931" x2="15187" y2="67181"/>
                        <a14:backgroundMark x1="15187" y1="67181" x2="18018" y2="77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32" y="631802"/>
            <a:ext cx="1995338" cy="13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B8B-0AB9-7554-AEEA-E8D74495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/>
          <a:lstStyle/>
          <a:p>
            <a:pPr lvl="0"/>
            <a:r>
              <a:rPr lang="en-US" noProof="0" dirty="0"/>
              <a:t>KESTREL IMPACT</a:t>
            </a:r>
          </a:p>
        </p:txBody>
      </p:sp>
      <p:pic>
        <p:nvPicPr>
          <p:cNvPr id="6" name="Picture Placeholder 5" descr="A blue and purple spiral">
            <a:extLst>
              <a:ext uri="{FF2B5EF4-FFF2-40B4-BE49-F238E27FC236}">
                <a16:creationId xmlns:a16="http://schemas.microsoft.com/office/drawing/2014/main" id="{05B64636-376E-96D4-B550-D764B2C6A6A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" b="202"/>
          <a:stretch/>
        </p:blipFill>
        <p:spPr>
          <a:xfrm>
            <a:off x="336550" y="336550"/>
            <a:ext cx="5303640" cy="61849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5F9A-B16D-CA49-7F40-A0142E41DC5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6" y="2832059"/>
            <a:ext cx="4749924" cy="339413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Multiple mission technical-security, and    spectrum warrior deployment ready.</a:t>
            </a:r>
          </a:p>
          <a:p>
            <a:pPr>
              <a:spcAft>
                <a:spcPts val="0"/>
              </a:spcAft>
            </a:pPr>
            <a:r>
              <a:rPr lang="en-US" dirty="0"/>
              <a:t>Powerful scalability and transitional deployment capability.</a:t>
            </a:r>
          </a:p>
          <a:p>
            <a:pPr>
              <a:spcAft>
                <a:spcPts val="0"/>
              </a:spcAft>
            </a:pPr>
            <a:r>
              <a:rPr lang="en-US" dirty="0"/>
              <a:t>Historical and live interagency intelligence sharing; and collaboration support.</a:t>
            </a:r>
          </a:p>
          <a:p>
            <a:pPr>
              <a:spcAft>
                <a:spcPts val="0"/>
              </a:spcAft>
            </a:pPr>
            <a:r>
              <a:rPr lang="en-US" dirty="0"/>
              <a:t>Radio frequency spectrum coverage 9 kHz  to 44 GHz with up to 160 MHz Real-time    (IQ streaming) bandwidth.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868-BEE2-49F7-9AC5-A3B14388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AA2E4-C5F8-50FE-E945-8BE313DFB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53" y="3641892"/>
            <a:ext cx="1515630" cy="235377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7EE9F36-4D24-EAF7-ED37-000266BFE47D}"/>
              </a:ext>
            </a:extLst>
          </p:cNvPr>
          <p:cNvSpPr txBox="1">
            <a:spLocks/>
          </p:cNvSpPr>
          <p:nvPr/>
        </p:nvSpPr>
        <p:spPr>
          <a:xfrm>
            <a:off x="2885232" y="2832059"/>
            <a:ext cx="2499044" cy="809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dirty="0"/>
              <a:t>ETHICS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22D124E-9164-FDDF-1811-4B3DB54A744B}"/>
              </a:ext>
            </a:extLst>
          </p:cNvPr>
          <p:cNvSpPr txBox="1">
            <a:spLocks/>
          </p:cNvSpPr>
          <p:nvPr/>
        </p:nvSpPr>
        <p:spPr>
          <a:xfrm>
            <a:off x="3301161" y="5598927"/>
            <a:ext cx="2499044" cy="809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PROGRESS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71BB8-AC14-AB71-A24E-EE80AB6137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6416" y="129540"/>
            <a:ext cx="1888820" cy="9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DE3104-398C-EF95-D86E-630F512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0" y="171396"/>
            <a:ext cx="3736630" cy="2202350"/>
          </a:xfrm>
        </p:spPr>
        <p:txBody>
          <a:bodyPr/>
          <a:lstStyle/>
          <a:p>
            <a:pPr lvl="0"/>
            <a:r>
              <a:rPr lang="en-US" noProof="0" dirty="0"/>
              <a:t>DYNAMIC PROBABILITY OF DETECTION (POD)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28E6B-D306-C2F9-54E9-FD35599AC24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41716" y="3078480"/>
            <a:ext cx="3330234" cy="33758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POD is determined by the actual time-on-task across the total number of hours possible.</a:t>
            </a:r>
          </a:p>
          <a:p>
            <a:pPr>
              <a:spcAft>
                <a:spcPts val="0"/>
              </a:spcAft>
            </a:pPr>
            <a:r>
              <a:rPr lang="en-US" dirty="0"/>
              <a:t>POD by the numbers is just  the starting point in the assessment process.</a:t>
            </a:r>
          </a:p>
          <a:p>
            <a:pPr>
              <a:spcAft>
                <a:spcPts val="0"/>
              </a:spcAft>
            </a:pPr>
            <a:r>
              <a:rPr lang="en-US" dirty="0"/>
              <a:t>Snapshot and Continuous POD are accumulative and recommended.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63970D2-1AA9-F454-8018-E6877829F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936331"/>
              </p:ext>
            </p:extLst>
          </p:nvPr>
        </p:nvGraphicFramePr>
        <p:xfrm>
          <a:off x="4327525" y="8053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07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10E-8E37-1D8A-245B-020E4E4C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/>
          <a:lstStyle/>
          <a:p>
            <a:r>
              <a:rPr lang="en-US" dirty="0"/>
              <a:t>PROBABILITY OF DETECTION (POD)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ECA3-144C-CD4B-9246-81B4F2E6546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4302" y="2465535"/>
            <a:ext cx="7303538" cy="3427265"/>
          </a:xfrm>
        </p:spPr>
        <p:txBody>
          <a:bodyPr/>
          <a:lstStyle/>
          <a:p>
            <a:r>
              <a:rPr lang="en-US" dirty="0"/>
              <a:t>There are always additional factors and conditions that either strengthen or weaken Probability of Detection (POD).</a:t>
            </a:r>
          </a:p>
          <a:p>
            <a:r>
              <a:rPr lang="en-US" dirty="0"/>
              <a:t>Threat Assessment;</a:t>
            </a:r>
          </a:p>
          <a:p>
            <a:r>
              <a:rPr lang="en-US" dirty="0"/>
              <a:t>Equipment Resources;</a:t>
            </a:r>
          </a:p>
          <a:p>
            <a:r>
              <a:rPr lang="en-US" dirty="0"/>
              <a:t>Inspection Timing;</a:t>
            </a:r>
          </a:p>
          <a:p>
            <a:r>
              <a:rPr lang="en-US" dirty="0"/>
              <a:t>Operator Experience and Training; and</a:t>
            </a:r>
          </a:p>
          <a:p>
            <a:r>
              <a:rPr lang="en-US" dirty="0"/>
              <a:t>Many unique mission factors will either compliment or            further erode dynamic POD by the numbers.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E69EA-A9E8-C521-7C62-DA1F2487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982BE-DAF0-4AAF-6A68-A78AB726A2D5}"/>
              </a:ext>
            </a:extLst>
          </p:cNvPr>
          <p:cNvSpPr/>
          <p:nvPr/>
        </p:nvSpPr>
        <p:spPr>
          <a:xfrm>
            <a:off x="1171575" y="6008541"/>
            <a:ext cx="6946265" cy="1033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BE918-0DA0-214F-F737-A1C447DF5633}"/>
              </a:ext>
            </a:extLst>
          </p:cNvPr>
          <p:cNvSpPr/>
          <p:nvPr/>
        </p:nvSpPr>
        <p:spPr>
          <a:xfrm>
            <a:off x="8017250" y="2581276"/>
            <a:ext cx="100589" cy="3530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FD93BD-556B-ED6B-6EF8-7641464A6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9067" y="2581277"/>
            <a:ext cx="3428368" cy="353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1849B0-6A47-992B-4D70-0FD456E313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6416" y="129540"/>
            <a:ext cx="1888820" cy="9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>
                <a:lumMod val="5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1" y="173735"/>
            <a:ext cx="4409514" cy="220370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5F2E56-9F77-E1C2-EC04-EA959822C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5110" y="3079119"/>
            <a:ext cx="4479990" cy="2752725"/>
          </a:xfrm>
        </p:spPr>
        <p:txBody>
          <a:bodyPr/>
          <a:lstStyle/>
          <a:p>
            <a:r>
              <a:rPr lang="en-US" dirty="0"/>
              <a:t>Professional Development TSCM Group</a:t>
            </a:r>
          </a:p>
          <a:p>
            <a:r>
              <a:rPr lang="en-US" dirty="0"/>
              <a:t>Paul D Turner, TSS TSI​</a:t>
            </a:r>
          </a:p>
          <a:p>
            <a:r>
              <a:rPr lang="en-US" dirty="0"/>
              <a:t>+1 647 293 7384</a:t>
            </a:r>
          </a:p>
          <a:p>
            <a:r>
              <a:rPr lang="en-US" dirty="0"/>
              <a:t>sales@pdtg.ca</a:t>
            </a:r>
          </a:p>
          <a:p>
            <a:r>
              <a:rPr lang="en-US" dirty="0"/>
              <a:t>www.kestreltscm.com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DC1BD63-441A-B41A-DCC2-73DD39CA3918}"/>
              </a:ext>
            </a:extLst>
          </p:cNvPr>
          <p:cNvSpPr txBox="1">
            <a:spLocks/>
          </p:cNvSpPr>
          <p:nvPr/>
        </p:nvSpPr>
        <p:spPr>
          <a:xfrm>
            <a:off x="0" y="-103836"/>
            <a:ext cx="12192000" cy="809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en-US" dirty="0"/>
              <a:t>Advancing the art and science of technical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C3770-B276-2B45-ACD4-8BED91AD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72" y="839755"/>
            <a:ext cx="5523483" cy="548113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539DD3-B604-7370-E18A-FA1C7FACBDF2}"/>
              </a:ext>
            </a:extLst>
          </p:cNvPr>
          <p:cNvSpPr txBox="1">
            <a:spLocks/>
          </p:cNvSpPr>
          <p:nvPr/>
        </p:nvSpPr>
        <p:spPr>
          <a:xfrm>
            <a:off x="3931348" y="4255928"/>
            <a:ext cx="3671476" cy="2523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Vilution Limited (UK)</a:t>
            </a:r>
          </a:p>
          <a:p>
            <a:r>
              <a:rPr lang="en-US" dirty="0"/>
              <a:t>Rebecca Kairouz, CTO TSI​</a:t>
            </a:r>
          </a:p>
          <a:p>
            <a:r>
              <a:rPr lang="en-US" dirty="0"/>
              <a:t>+44 (0) 7761 775717</a:t>
            </a:r>
          </a:p>
          <a:p>
            <a:r>
              <a:rPr lang="en-US" dirty="0"/>
              <a:t>info@vilution.co.uk</a:t>
            </a:r>
          </a:p>
          <a:p>
            <a:r>
              <a:rPr lang="en-US" dirty="0"/>
              <a:t>www.vilution.co.uk</a:t>
            </a:r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2458FF-0D0C-4ACC-C6FB-103BC0BA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/>
          <a:lstStyle/>
          <a:p>
            <a:r>
              <a:rPr lang="en-US" dirty="0"/>
              <a:t>Focused TSCM innovation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239C0E-3F39-787D-0FC3-6B7C9BA37E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097" y="2843784"/>
            <a:ext cx="2389631" cy="3659251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US" sz="1600" dirty="0"/>
              <a:t>Private Sector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Corporate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Telecommunications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Government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Crown Corporations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Protective Operations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Signals Intelligence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DE46F6A-E011-01AB-AC92-3E741177EDC9}"/>
              </a:ext>
            </a:extLst>
          </p:cNvPr>
          <p:cNvSpPr txBox="1">
            <a:spLocks/>
          </p:cNvSpPr>
          <p:nvPr/>
        </p:nvSpPr>
        <p:spPr>
          <a:xfrm>
            <a:off x="6163056" y="3704976"/>
            <a:ext cx="6028944" cy="1936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ctr"/>
            <a:r>
              <a:rPr lang="en-US" sz="1600" dirty="0"/>
              <a:t>Innovation is simply the beginning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6FA0-58C1-6594-4C85-D815DF3D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45" y="1877291"/>
            <a:ext cx="2207985" cy="3429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54F95BB-9AF7-42BF-A895-4D3013084060}"/>
              </a:ext>
            </a:extLst>
          </p:cNvPr>
          <p:cNvSpPr txBox="1">
            <a:spLocks/>
          </p:cNvSpPr>
          <p:nvPr/>
        </p:nvSpPr>
        <p:spPr>
          <a:xfrm>
            <a:off x="3157728" y="2833624"/>
            <a:ext cx="2459735" cy="3659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/>
              <a:t>Regulatory Enforcement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Law Enforcement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Tactical Units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Military Intelligence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Foreign Affairs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146015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9" y="579120"/>
            <a:ext cx="11548261" cy="2239853"/>
          </a:xfrm>
        </p:spPr>
        <p:txBody>
          <a:bodyPr/>
          <a:lstStyle/>
          <a:p>
            <a:r>
              <a:rPr lang="en-US" sz="4000" dirty="0"/>
              <a:t>The Power of mission ready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868" y="3172691"/>
            <a:ext cx="11562303" cy="2699789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3</a:t>
            </a:r>
            <a:r>
              <a:rPr lang="en-US" dirty="0"/>
              <a:t> INNOVATION</a:t>
            </a:r>
          </a:p>
          <a:p>
            <a:endParaRPr lang="en-US" sz="1000" dirty="0"/>
          </a:p>
          <a:p>
            <a:r>
              <a:rPr lang="en-US" sz="3400" dirty="0"/>
              <a:t>Developed </a:t>
            </a:r>
            <a:r>
              <a:rPr lang="en-US" sz="3400" dirty="0">
                <a:sym typeface="Wingdings" panose="05000000000000000000" pitchFamily="2" charset="2"/>
              </a:rPr>
              <a:t> </a:t>
            </a:r>
            <a:r>
              <a:rPr lang="en-US" sz="3400" dirty="0"/>
              <a:t>DELIVERED </a:t>
            </a:r>
            <a:r>
              <a:rPr lang="en-US" sz="3400" dirty="0">
                <a:sym typeface="Wingdings" panose="05000000000000000000" pitchFamily="2" charset="2"/>
              </a:rPr>
              <a:t> </a:t>
            </a:r>
            <a:r>
              <a:rPr lang="en-US" sz="3400" dirty="0"/>
              <a:t>Deployed</a:t>
            </a:r>
          </a:p>
          <a:p>
            <a:endParaRPr lang="en-US" sz="600" dirty="0"/>
          </a:p>
          <a:p>
            <a:r>
              <a:rPr lang="en-US" sz="4400" dirty="0"/>
              <a:t>TODAY!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FE388-CD0B-9671-4D4E-D6D8004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1" y="511762"/>
            <a:ext cx="4960830" cy="2785158"/>
          </a:xfrm>
        </p:spPr>
        <p:txBody>
          <a:bodyPr/>
          <a:lstStyle/>
          <a:p>
            <a:r>
              <a:rPr lang="en-US" sz="4400" dirty="0"/>
              <a:t>Overcoming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4E0F37-0AD5-833C-CBE5-EAE02EC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640" y="3484615"/>
            <a:ext cx="5049520" cy="2387865"/>
          </a:xfrm>
        </p:spPr>
        <p:txBody>
          <a:bodyPr/>
          <a:lstStyle/>
          <a:p>
            <a:r>
              <a:rPr lang="en-US" dirty="0"/>
              <a:t>Obsolete</a:t>
            </a:r>
          </a:p>
          <a:p>
            <a:r>
              <a:rPr lang="en-US" dirty="0"/>
              <a:t>Denial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misinformation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1DBD4C7-D952-4426-40FD-8799F80F8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A54-3083-FB0D-9011-2353791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5CB4D-B075-1972-637B-4025A7989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04" y="914401"/>
            <a:ext cx="1619189" cy="25146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6333EF7-3CB6-623F-B398-922F05F51F19}"/>
              </a:ext>
            </a:extLst>
          </p:cNvPr>
          <p:cNvSpPr txBox="1">
            <a:spLocks/>
          </p:cNvSpPr>
          <p:nvPr/>
        </p:nvSpPr>
        <p:spPr>
          <a:xfrm>
            <a:off x="9276888" y="3024083"/>
            <a:ext cx="2499044" cy="809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dirty="0"/>
              <a:t>TRUST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FE89B7-AECF-87E8-283F-ED6E2205076E}"/>
              </a:ext>
            </a:extLst>
          </p:cNvPr>
          <p:cNvSpPr txBox="1">
            <a:spLocks/>
          </p:cNvSpPr>
          <p:nvPr/>
        </p:nvSpPr>
        <p:spPr>
          <a:xfrm>
            <a:off x="7891449" y="106845"/>
            <a:ext cx="2499044" cy="809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dirty="0"/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59814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2DC8-5A8F-4371-BA25-0BE3336C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Protect your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65A7-0F99-18BA-39EB-FB690AF48B5A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4302" y="3429000"/>
            <a:ext cx="7303538" cy="2463800"/>
          </a:xfrm>
        </p:spPr>
        <p:txBody>
          <a:bodyPr/>
          <a:lstStyle/>
          <a:p>
            <a:r>
              <a:rPr lang="en-CA" dirty="0"/>
              <a:t>Your career path success is defined by our unique methodology and approach to TSCM training and certification.</a:t>
            </a:r>
          </a:p>
          <a:p>
            <a:r>
              <a:rPr lang="en-CA" dirty="0"/>
              <a:t>Our sales offers always include relevant software and hardware options, software life-cycle, Annual Generational Maintenance (AGM) protection; and advanced software training for your       entire team.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D9A85-FA9B-139C-DB3B-479E5E75EE0C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392160" y="2465388"/>
            <a:ext cx="3092704" cy="3427412"/>
          </a:xfrm>
        </p:spPr>
        <p:txBody>
          <a:bodyPr/>
          <a:lstStyle/>
          <a:p>
            <a:r>
              <a:rPr lang="en-CA" dirty="0"/>
              <a:t>Certified Technical  Operator (CTO)</a:t>
            </a:r>
          </a:p>
          <a:p>
            <a:r>
              <a:rPr lang="en-CA" dirty="0"/>
              <a:t>Certified Government Technical Operator (CGTO)</a:t>
            </a:r>
          </a:p>
          <a:p>
            <a:r>
              <a:rPr lang="en-CA" dirty="0"/>
              <a:t>Technical Security  Specialist (TSS)</a:t>
            </a:r>
          </a:p>
          <a:p>
            <a:r>
              <a:rPr lang="en-CA" dirty="0"/>
              <a:t>Vehicle Search Specialist (VSS)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7F680-D1B7-2A90-5295-BD2B8321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C49AD-8DD2-4A95-0E28-84FD23B790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6416" y="129540"/>
            <a:ext cx="1888820" cy="90778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FB405D4-9600-3895-74DC-268D283CF8CB}"/>
              </a:ext>
            </a:extLst>
          </p:cNvPr>
          <p:cNvSpPr txBox="1">
            <a:spLocks/>
          </p:cNvSpPr>
          <p:nvPr/>
        </p:nvSpPr>
        <p:spPr>
          <a:xfrm>
            <a:off x="799890" y="2167128"/>
            <a:ext cx="6871925" cy="1129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3000" dirty="0"/>
              <a:t>Training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15213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2DC8-5A8F-4371-BA25-0BE3336C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Protect your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65A7-0F99-18BA-39EB-FB690AF48B5A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4302" y="3429000"/>
            <a:ext cx="7303538" cy="2463800"/>
          </a:xfrm>
        </p:spPr>
        <p:txBody>
          <a:bodyPr/>
          <a:lstStyle/>
          <a:p>
            <a:r>
              <a:rPr lang="en-CA" dirty="0"/>
              <a:t>There is no other comprehensive standards-based TSCM resource that can respond to, and deploy against transitional, multiple technical threat scenarios and surfaces, until now.</a:t>
            </a:r>
          </a:p>
          <a:p>
            <a:r>
              <a:rPr lang="en-CA" dirty="0"/>
              <a:t>The Kestrel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CA" dirty="0"/>
              <a:t>software supports multiple mission critical hardware options; and includes a wide range of TSCM specific, key functional  deployment capability.</a:t>
            </a:r>
          </a:p>
          <a:p>
            <a:r>
              <a:rPr lang="en-CA" dirty="0">
                <a:latin typeface="Bauhaus 93" panose="04030905020B02020C02" pitchFamily="82" charset="0"/>
              </a:rPr>
              <a:t>Kestrel-net </a:t>
            </a:r>
            <a:r>
              <a:rPr lang="en-CA" baseline="30000" dirty="0">
                <a:latin typeface="Bauhaus 93" panose="04030905020B02020C02" pitchFamily="82" charset="0"/>
              </a:rPr>
              <a:t>TM</a:t>
            </a:r>
            <a:r>
              <a:rPr lang="en-CA" dirty="0"/>
              <a:t>, is a standards-based morphing Blackbox technology. 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D9A85-FA9B-139C-DB3B-479E5E75EE0C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392160" y="2465388"/>
            <a:ext cx="2999950" cy="3427412"/>
          </a:xfrm>
        </p:spPr>
        <p:txBody>
          <a:bodyPr/>
          <a:lstStyle/>
          <a:p>
            <a:r>
              <a:rPr lang="en-CA" dirty="0">
                <a:latin typeface="Bauhaus 93" panose="04030905020B02020C02" pitchFamily="82" charset="0"/>
              </a:rPr>
              <a:t>Kestrel-net </a:t>
            </a:r>
            <a:r>
              <a:rPr lang="en-CA" baseline="30000" dirty="0">
                <a:latin typeface="Bauhaus 93" panose="04030905020B02020C02" pitchFamily="82" charset="0"/>
              </a:rPr>
              <a:t>TM</a:t>
            </a:r>
            <a:r>
              <a:rPr lang="en-CA" dirty="0"/>
              <a:t> Blackbox Technology</a:t>
            </a:r>
          </a:p>
          <a:p>
            <a:r>
              <a:rPr lang="en-CA" dirty="0"/>
              <a:t>Remote Node</a:t>
            </a:r>
          </a:p>
          <a:p>
            <a:r>
              <a:rPr lang="en-CA" dirty="0"/>
              <a:t>Tactical Operational Backpack</a:t>
            </a:r>
          </a:p>
          <a:p>
            <a:r>
              <a:rPr lang="en-CA" dirty="0"/>
              <a:t>Universal Spectral Translator (UST)</a:t>
            </a:r>
          </a:p>
          <a:p>
            <a:r>
              <a:rPr lang="en-CA" dirty="0"/>
              <a:t>Kestrel Lightning (KL) RTSA Hardware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7F680-D1B7-2A90-5295-BD2B8321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24F78-56A6-7740-B68D-8D4D026EDF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ome"/>
                <a:ea typeface="+mn-ea"/>
                <a:cs typeface="Biome" panose="020B05030302040208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ome"/>
              <a:ea typeface="+mn-ea"/>
              <a:cs typeface="Biome" panose="020B05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C49AD-8DD2-4A95-0E28-84FD23B790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6416" y="129540"/>
            <a:ext cx="1888820" cy="90778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FB405D4-9600-3895-74DC-268D283CF8CB}"/>
              </a:ext>
            </a:extLst>
          </p:cNvPr>
          <p:cNvSpPr txBox="1">
            <a:spLocks/>
          </p:cNvSpPr>
          <p:nvPr/>
        </p:nvSpPr>
        <p:spPr>
          <a:xfrm>
            <a:off x="799890" y="2167128"/>
            <a:ext cx="6871925" cy="1129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rgbClr val="73EBF9">
                    <a:lumMod val="75000"/>
                  </a:srgbClr>
                </a:solidFill>
                <a:effectLst/>
                <a:uLnTx/>
                <a:uFillTx/>
                <a:latin typeface="Biome"/>
                <a:ea typeface="+mj-ea"/>
                <a:cs typeface="Biome" panose="020B0503030204020804" pitchFamily="34" charset="0"/>
              </a:rPr>
              <a:t>Scalable deployment</a:t>
            </a:r>
          </a:p>
        </p:txBody>
      </p:sp>
    </p:spTree>
    <p:extLst>
      <p:ext uri="{BB962C8B-B14F-4D97-AF65-F5344CB8AC3E}">
        <p14:creationId xmlns:p14="http://schemas.microsoft.com/office/powerpoint/2010/main" val="310114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17B63F-B3E1-4915-4FB5-01409B6518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48" y="1185189"/>
            <a:ext cx="4522292" cy="4487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/>
          <a:lstStyle/>
          <a:p>
            <a:r>
              <a:rPr lang="en-US" dirty="0"/>
              <a:t>UNIQUE Mission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0DFF-2E7E-7A22-819A-C011020DFF0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379976" y="2470150"/>
            <a:ext cx="7123176" cy="3756048"/>
          </a:xfrm>
        </p:spPr>
        <p:txBody>
          <a:bodyPr/>
          <a:lstStyle/>
          <a:p>
            <a:r>
              <a:rPr lang="en-US" sz="1900" dirty="0"/>
              <a:t>Understand a diverse and complex threat landscape.</a:t>
            </a:r>
          </a:p>
          <a:p>
            <a:r>
              <a:rPr lang="en-US" sz="1900" dirty="0"/>
              <a:t>Assess your multiple-mission profile requirements.</a:t>
            </a:r>
          </a:p>
          <a:p>
            <a:r>
              <a:rPr lang="en-US" sz="1900" dirty="0"/>
              <a:t>Determine evolving deployment needs and future capability.</a:t>
            </a:r>
          </a:p>
          <a:p>
            <a:r>
              <a:rPr lang="en-US" sz="1900" dirty="0"/>
              <a:t>Determine your experience and competence level.</a:t>
            </a:r>
          </a:p>
          <a:p>
            <a:r>
              <a:rPr lang="en-US" sz="1900" dirty="0"/>
              <a:t>The necessity of annual professional skills development.</a:t>
            </a:r>
          </a:p>
          <a:p>
            <a:r>
              <a:rPr lang="en-US" sz="1900" dirty="0"/>
              <a:t>Assess your resources for up-to-date scalability and flexibility.</a:t>
            </a:r>
          </a:p>
          <a:p>
            <a:r>
              <a:rPr lang="en-US" sz="1900" dirty="0"/>
              <a:t>The past is the past, learn today and deploy with confidence tomorrow.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68442-08B0-5E30-A9CE-6ABC1753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6416" y="129540"/>
            <a:ext cx="1888820" cy="9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D789B-2A7C-9AF4-F6C4-D62CAEFED6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692FC88-DAD7-F5AD-7831-DE54322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D6A3FE-1BF6-4C1A-0553-EBD497A6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0" y="264160"/>
            <a:ext cx="7095744" cy="3373973"/>
          </a:xfrm>
        </p:spPr>
        <p:txBody>
          <a:bodyPr anchor="b"/>
          <a:lstStyle/>
          <a:p>
            <a:r>
              <a:rPr lang="en-US" sz="5000" dirty="0"/>
              <a:t>Core methodology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5774B0-D971-67D7-27EB-FDB82B3A5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880" y="3962135"/>
            <a:ext cx="7095744" cy="265377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New technology Demands New terminology And competency-based certification training</a:t>
            </a:r>
          </a:p>
        </p:txBody>
      </p:sp>
    </p:spTree>
    <p:extLst>
      <p:ext uri="{BB962C8B-B14F-4D97-AF65-F5344CB8AC3E}">
        <p14:creationId xmlns:p14="http://schemas.microsoft.com/office/powerpoint/2010/main" val="133073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29A4-AAFD-04EE-0732-0671E83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Radio-frequency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EE91-E849-1CB0-9E51-A58B99C631C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2" y="2474811"/>
            <a:ext cx="4015098" cy="3751387"/>
          </a:xfrm>
        </p:spPr>
        <p:txBody>
          <a:bodyPr/>
          <a:lstStyle/>
          <a:p>
            <a:r>
              <a:rPr lang="en-US" sz="2200" dirty="0">
                <a:latin typeface="+mj-lt"/>
              </a:rPr>
              <a:t>SNAPSHOT INSPECTIONS</a:t>
            </a:r>
          </a:p>
          <a:p>
            <a:r>
              <a:rPr lang="en-US" dirty="0"/>
              <a:t>The snapshot TSCM methodology        no-longer meets an acceptable level of technical security, or compliance.</a:t>
            </a:r>
          </a:p>
          <a:p>
            <a:pPr lvl="1"/>
            <a:r>
              <a:rPr lang="en-US" dirty="0"/>
              <a:t>Requirement specific objective.</a:t>
            </a:r>
          </a:p>
          <a:p>
            <a:pPr lvl="1"/>
            <a:r>
              <a:rPr lang="en-US" dirty="0"/>
              <a:t>RF probability of detection &lt; 1%.</a:t>
            </a:r>
          </a:p>
          <a:p>
            <a:pPr lvl="1"/>
            <a:r>
              <a:rPr lang="en-US" dirty="0"/>
              <a:t>Limited reference baseline ability.</a:t>
            </a:r>
          </a:p>
          <a:p>
            <a:pPr lvl="1"/>
            <a:r>
              <a:rPr lang="en-US" dirty="0"/>
              <a:t>Threat must be present and active.</a:t>
            </a:r>
          </a:p>
          <a:p>
            <a:pPr lvl="1"/>
            <a:r>
              <a:rPr lang="en-US" dirty="0"/>
              <a:t>RF is only 25% of the mission role.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74F1A-D233-C240-B22D-F82C6161FAC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995159" y="2474811"/>
            <a:ext cx="4227332" cy="3751387"/>
          </a:xfrm>
        </p:spPr>
        <p:txBody>
          <a:bodyPr/>
          <a:lstStyle/>
          <a:p>
            <a:r>
              <a:rPr lang="en-US" sz="2200" dirty="0">
                <a:latin typeface="+mj-lt"/>
              </a:rPr>
              <a:t>CONTINUOUS MONITORING</a:t>
            </a:r>
          </a:p>
          <a:p>
            <a:r>
              <a:rPr lang="en-US" dirty="0"/>
              <a:t>Continuous monitoring advances the probability of detection and builds a working baseline reference.</a:t>
            </a:r>
          </a:p>
          <a:p>
            <a:pPr lvl="1"/>
            <a:r>
              <a:rPr lang="en-US" dirty="0"/>
              <a:t>Advantages spectrum trending.</a:t>
            </a:r>
          </a:p>
          <a:p>
            <a:pPr lvl="1"/>
            <a:r>
              <a:rPr lang="en-US" dirty="0"/>
              <a:t>Positive control of managed data.</a:t>
            </a:r>
          </a:p>
          <a:p>
            <a:pPr lvl="1"/>
            <a:r>
              <a:rPr lang="en-US" dirty="0"/>
              <a:t>Competent reference baseline.</a:t>
            </a:r>
          </a:p>
          <a:p>
            <a:pPr lvl="1"/>
            <a:r>
              <a:rPr lang="en-US" dirty="0"/>
              <a:t>RF probability of detection &gt; 90%.</a:t>
            </a:r>
          </a:p>
          <a:p>
            <a:pPr lvl="1"/>
            <a:r>
              <a:rPr lang="en-US" dirty="0"/>
              <a:t>Maintain historical significance.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3533-91C6-420C-B7D7-4977ACF7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CE08E-0D61-560E-1A5A-D2C8CE570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2" b="99807" l="9910" r="96654">
                        <a14:foregroundMark x1="16860" y1="27413" x2="23938" y2="16602"/>
                        <a14:foregroundMark x1="23938" y1="16602" x2="34106" y2="9266"/>
                        <a14:foregroundMark x1="34106" y1="9266" x2="44530" y2="6950"/>
                        <a14:foregroundMark x1="44530" y1="6950" x2="53539" y2="8108"/>
                        <a14:foregroundMark x1="53539" y1="8108" x2="63964" y2="15251"/>
                        <a14:foregroundMark x1="63964" y1="15251" x2="69369" y2="26062"/>
                        <a14:foregroundMark x1="69369" y1="26062" x2="69627" y2="40541"/>
                        <a14:foregroundMark x1="17503" y1="26641" x2="16940" y2="49905"/>
                        <a14:foregroundMark x1="18654" y1="86328" x2="20335" y2="99614"/>
                        <a14:foregroundMark x1="87259" y1="80695" x2="96654" y2="99807"/>
                        <a14:foregroundMark x1="75290" y1="56564" x2="77735" y2="61004"/>
                        <a14:backgroundMark x1="15830" y1="71236" x2="17632" y2="83205"/>
                        <a14:backgroundMark x1="18018" y1="79923" x2="17889" y2="86293"/>
                        <a14:backgroundMark x1="14801" y1="53668" x2="14028" y2="61776"/>
                        <a14:backgroundMark x1="14672" y1="52896" x2="14672" y2="60425"/>
                        <a14:backgroundMark x1="14801" y1="64286" x2="17632" y2="76641"/>
                        <a14:backgroundMark x1="17632" y1="76641" x2="17632" y2="78185"/>
                        <a14:backgroundMark x1="15701" y1="49421" x2="13642" y2="61004"/>
                        <a14:backgroundMark x1="15058" y1="53282" x2="14414" y2="59653"/>
                        <a14:backgroundMark x1="15315" y1="51931" x2="15187" y2="67181"/>
                        <a14:backgroundMark x1="15187" y1="67181" x2="18018" y2="77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32" y="631802"/>
            <a:ext cx="1995338" cy="133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0E28E-289D-9523-61EE-B1F07049ED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4600512" y="1913466"/>
            <a:ext cx="4441266" cy="49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0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Scientific findings presentation</Template>
  <TotalTime>539</TotalTime>
  <Words>789</Words>
  <Application>Microsoft Office PowerPoint</Application>
  <PresentationFormat>Widescreen</PresentationFormat>
  <Paragraphs>154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</vt:lpstr>
      <vt:lpstr>Bauhaus 93</vt:lpstr>
      <vt:lpstr>Biome</vt:lpstr>
      <vt:lpstr>Calibri</vt:lpstr>
      <vt:lpstr>Wingdings</vt:lpstr>
      <vt:lpstr>Custom</vt:lpstr>
      <vt:lpstr>Kestrel</vt:lpstr>
      <vt:lpstr>Focused TSCM innovation</vt:lpstr>
      <vt:lpstr>The Power of mission ready</vt:lpstr>
      <vt:lpstr>Overcoming</vt:lpstr>
      <vt:lpstr>Protect your investment</vt:lpstr>
      <vt:lpstr>Protect your investment</vt:lpstr>
      <vt:lpstr>UNIQUE Mission Requirements</vt:lpstr>
      <vt:lpstr>Core methodology</vt:lpstr>
      <vt:lpstr>Radio-frequency Deployment</vt:lpstr>
      <vt:lpstr>Radio-frequency Deployment</vt:lpstr>
      <vt:lpstr>SDR AND RTSA HARDWARE SUPPORT</vt:lpstr>
      <vt:lpstr>KESTREL IMPACT</vt:lpstr>
      <vt:lpstr>DYNAMIC PROBABILITY OF DETECTION (POD)</vt:lpstr>
      <vt:lpstr>PROBABILITY OF DETECTION (POD)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Kestrel</dc:title>
  <dc:creator>Paul D Turner</dc:creator>
  <cp:lastModifiedBy>Paul D Turner</cp:lastModifiedBy>
  <cp:revision>28</cp:revision>
  <dcterms:created xsi:type="dcterms:W3CDTF">2024-05-12T02:38:44Z</dcterms:created>
  <dcterms:modified xsi:type="dcterms:W3CDTF">2024-05-18T03:29:52Z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